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3" r:id="rId1"/>
  </p:sldMasterIdLst>
  <p:sldIdLst>
    <p:sldId id="281" r:id="rId2"/>
    <p:sldId id="275" r:id="rId3"/>
    <p:sldId id="278" r:id="rId4"/>
    <p:sldId id="279" r:id="rId5"/>
    <p:sldId id="28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504A78D-23A7-4342-B00C-B09A12CBA6DD}" type="datetimeFigureOut">
              <a:rPr lang="en-AU" smtClean="0"/>
              <a:t>30/07/2022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6110DBE0-2BE0-4FB0-B4F2-A954AF00114A}" type="slidenum">
              <a:rPr lang="en-AU" smtClean="0"/>
              <a:t>‹#›</a:t>
            </a:fld>
            <a:endParaRPr lang="en-AU"/>
          </a:p>
        </p:txBody>
      </p:sp>
    </p:spTree>
    <p:extLst>
      <p:ext uri="{BB962C8B-B14F-4D97-AF65-F5344CB8AC3E}">
        <p14:creationId xmlns:p14="http://schemas.microsoft.com/office/powerpoint/2010/main" val="40877572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5504A78D-23A7-4342-B00C-B09A12CBA6DD}" type="datetimeFigureOut">
              <a:rPr lang="en-AU" smtClean="0"/>
              <a:t>30/07/2022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6110DBE0-2BE0-4FB0-B4F2-A954AF00114A}" type="slidenum">
              <a:rPr lang="en-AU" smtClean="0"/>
              <a:t>‹#›</a:t>
            </a:fld>
            <a:endParaRPr lang="en-AU"/>
          </a:p>
        </p:txBody>
      </p:sp>
    </p:spTree>
    <p:extLst>
      <p:ext uri="{BB962C8B-B14F-4D97-AF65-F5344CB8AC3E}">
        <p14:creationId xmlns:p14="http://schemas.microsoft.com/office/powerpoint/2010/main" val="16371366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504A78D-23A7-4342-B00C-B09A12CBA6DD}" type="datetimeFigureOut">
              <a:rPr lang="en-AU" smtClean="0"/>
              <a:t>30/07/2022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6110DBE0-2BE0-4FB0-B4F2-A954AF00114A}" type="slidenum">
              <a:rPr lang="en-AU" smtClean="0"/>
              <a:t>‹#›</a:t>
            </a:fld>
            <a:endParaRPr lang="en-AU"/>
          </a:p>
        </p:txBody>
      </p:sp>
    </p:spTree>
    <p:extLst>
      <p:ext uri="{BB962C8B-B14F-4D97-AF65-F5344CB8AC3E}">
        <p14:creationId xmlns:p14="http://schemas.microsoft.com/office/powerpoint/2010/main" val="31237952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504A78D-23A7-4342-B00C-B09A12CBA6DD}" type="datetimeFigureOut">
              <a:rPr lang="en-AU" smtClean="0"/>
              <a:t>30/07/2022</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6110DBE0-2BE0-4FB0-B4F2-A954AF00114A}" type="slidenum">
              <a:rPr lang="en-AU" smtClean="0"/>
              <a:t>‹#›</a:t>
            </a:fld>
            <a:endParaRPr lang="en-AU"/>
          </a:p>
        </p:txBody>
      </p:sp>
    </p:spTree>
    <p:extLst>
      <p:ext uri="{BB962C8B-B14F-4D97-AF65-F5344CB8AC3E}">
        <p14:creationId xmlns:p14="http://schemas.microsoft.com/office/powerpoint/2010/main" val="41487920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504A78D-23A7-4342-B00C-B09A12CBA6DD}" type="datetimeFigureOut">
              <a:rPr lang="en-AU" smtClean="0"/>
              <a:t>30/07/2022</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6110DBE0-2BE0-4FB0-B4F2-A954AF00114A}" type="slidenum">
              <a:rPr lang="en-AU" smtClean="0"/>
              <a:t>‹#›</a:t>
            </a:fld>
            <a:endParaRPr lang="en-AU"/>
          </a:p>
        </p:txBody>
      </p:sp>
    </p:spTree>
    <p:extLst>
      <p:ext uri="{BB962C8B-B14F-4D97-AF65-F5344CB8AC3E}">
        <p14:creationId xmlns:p14="http://schemas.microsoft.com/office/powerpoint/2010/main" val="28661603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5504A78D-23A7-4342-B00C-B09A12CBA6DD}" type="datetimeFigureOut">
              <a:rPr lang="en-AU" smtClean="0"/>
              <a:t>30/07/2022</a:t>
            </a:fld>
            <a:endParaRPr lang="en-AU"/>
          </a:p>
        </p:txBody>
      </p:sp>
      <p:sp>
        <p:nvSpPr>
          <p:cNvPr id="5" name="Footer Placeholder 3"/>
          <p:cNvSpPr>
            <a:spLocks noGrp="1"/>
          </p:cNvSpPr>
          <p:nvPr>
            <p:ph type="ftr" sz="quarter" idx="11"/>
          </p:nvPr>
        </p:nvSpPr>
        <p:spPr/>
        <p:txBody>
          <a:bodyPr/>
          <a:lstStyle/>
          <a:p>
            <a:endParaRPr lang="en-AU"/>
          </a:p>
        </p:txBody>
      </p:sp>
      <p:sp>
        <p:nvSpPr>
          <p:cNvPr id="6" name="Slide Number Placeholder 4"/>
          <p:cNvSpPr>
            <a:spLocks noGrp="1"/>
          </p:cNvSpPr>
          <p:nvPr>
            <p:ph type="sldNum" sz="quarter" idx="12"/>
          </p:nvPr>
        </p:nvSpPr>
        <p:spPr/>
        <p:txBody>
          <a:bodyPr/>
          <a:lstStyle/>
          <a:p>
            <a:fld id="{6110DBE0-2BE0-4FB0-B4F2-A954AF00114A}" type="slidenum">
              <a:rPr lang="en-AU" smtClean="0"/>
              <a:t>‹#›</a:t>
            </a:fld>
            <a:endParaRPr lang="en-AU"/>
          </a:p>
        </p:txBody>
      </p:sp>
    </p:spTree>
    <p:extLst>
      <p:ext uri="{BB962C8B-B14F-4D97-AF65-F5344CB8AC3E}">
        <p14:creationId xmlns:p14="http://schemas.microsoft.com/office/powerpoint/2010/main" val="3301366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5504A78D-23A7-4342-B00C-B09A12CBA6DD}" type="datetimeFigureOut">
              <a:rPr lang="en-AU" smtClean="0"/>
              <a:t>30/07/2022</a:t>
            </a:fld>
            <a:endParaRPr lang="en-AU"/>
          </a:p>
        </p:txBody>
      </p:sp>
      <p:sp>
        <p:nvSpPr>
          <p:cNvPr id="5" name="Footer Placeholder 2"/>
          <p:cNvSpPr>
            <a:spLocks noGrp="1"/>
          </p:cNvSpPr>
          <p:nvPr>
            <p:ph type="ftr" sz="quarter" idx="11"/>
          </p:nvPr>
        </p:nvSpPr>
        <p:spPr/>
        <p:txBody>
          <a:bodyPr/>
          <a:lstStyle/>
          <a:p>
            <a:endParaRPr lang="en-AU"/>
          </a:p>
        </p:txBody>
      </p:sp>
      <p:sp>
        <p:nvSpPr>
          <p:cNvPr id="6" name="Slide Number Placeholder 3"/>
          <p:cNvSpPr>
            <a:spLocks noGrp="1"/>
          </p:cNvSpPr>
          <p:nvPr>
            <p:ph type="sldNum" sz="quarter" idx="12"/>
          </p:nvPr>
        </p:nvSpPr>
        <p:spPr/>
        <p:txBody>
          <a:bodyPr/>
          <a:lstStyle/>
          <a:p>
            <a:fld id="{6110DBE0-2BE0-4FB0-B4F2-A954AF00114A}" type="slidenum">
              <a:rPr lang="en-AU" smtClean="0"/>
              <a:t>‹#›</a:t>
            </a:fld>
            <a:endParaRPr lang="en-AU"/>
          </a:p>
        </p:txBody>
      </p:sp>
    </p:spTree>
    <p:extLst>
      <p:ext uri="{BB962C8B-B14F-4D97-AF65-F5344CB8AC3E}">
        <p14:creationId xmlns:p14="http://schemas.microsoft.com/office/powerpoint/2010/main" val="221081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5504A78D-23A7-4342-B00C-B09A12CBA6DD}" type="datetimeFigureOut">
              <a:rPr lang="en-AU" smtClean="0"/>
              <a:t>30/07/2022</a:t>
            </a:fld>
            <a:endParaRPr lang="en-AU"/>
          </a:p>
        </p:txBody>
      </p:sp>
      <p:sp>
        <p:nvSpPr>
          <p:cNvPr id="5" name="Footer Placeholder 5"/>
          <p:cNvSpPr>
            <a:spLocks noGrp="1"/>
          </p:cNvSpPr>
          <p:nvPr>
            <p:ph type="ftr" sz="quarter" idx="11"/>
          </p:nvPr>
        </p:nvSpPr>
        <p:spPr/>
        <p:txBody>
          <a:bodyPr/>
          <a:lstStyle/>
          <a:p>
            <a:endParaRPr lang="en-AU"/>
          </a:p>
        </p:txBody>
      </p:sp>
      <p:sp>
        <p:nvSpPr>
          <p:cNvPr id="6" name="Slide Number Placeholder 6"/>
          <p:cNvSpPr>
            <a:spLocks noGrp="1"/>
          </p:cNvSpPr>
          <p:nvPr>
            <p:ph type="sldNum" sz="quarter" idx="12"/>
          </p:nvPr>
        </p:nvSpPr>
        <p:spPr/>
        <p:txBody>
          <a:bodyPr/>
          <a:lstStyle/>
          <a:p>
            <a:fld id="{6110DBE0-2BE0-4FB0-B4F2-A954AF00114A}" type="slidenum">
              <a:rPr lang="en-AU" smtClean="0"/>
              <a:t>‹#›</a:t>
            </a:fld>
            <a:endParaRPr lang="en-AU"/>
          </a:p>
        </p:txBody>
      </p:sp>
    </p:spTree>
    <p:extLst>
      <p:ext uri="{BB962C8B-B14F-4D97-AF65-F5344CB8AC3E}">
        <p14:creationId xmlns:p14="http://schemas.microsoft.com/office/powerpoint/2010/main" val="6786897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504A78D-23A7-4342-B00C-B09A12CBA6DD}" type="datetimeFigureOut">
              <a:rPr lang="en-AU" smtClean="0"/>
              <a:t>30/07/2022</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6110DBE0-2BE0-4FB0-B4F2-A954AF00114A}" type="slidenum">
              <a:rPr lang="en-AU" smtClean="0"/>
              <a:t>‹#›</a:t>
            </a:fld>
            <a:endParaRPr lang="en-AU"/>
          </a:p>
        </p:txBody>
      </p:sp>
    </p:spTree>
    <p:extLst>
      <p:ext uri="{BB962C8B-B14F-4D97-AF65-F5344CB8AC3E}">
        <p14:creationId xmlns:p14="http://schemas.microsoft.com/office/powerpoint/2010/main" val="9917039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504A78D-23A7-4342-B00C-B09A12CBA6DD}" type="datetimeFigureOut">
              <a:rPr lang="en-AU" smtClean="0"/>
              <a:t>30/07/2022</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6110DBE0-2BE0-4FB0-B4F2-A954AF00114A}" type="slidenum">
              <a:rPr lang="en-AU" smtClean="0"/>
              <a:t>‹#›</a:t>
            </a:fld>
            <a:endParaRPr lang="en-AU"/>
          </a:p>
        </p:txBody>
      </p:sp>
    </p:spTree>
    <p:extLst>
      <p:ext uri="{BB962C8B-B14F-4D97-AF65-F5344CB8AC3E}">
        <p14:creationId xmlns:p14="http://schemas.microsoft.com/office/powerpoint/2010/main" val="33625895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504A78D-23A7-4342-B00C-B09A12CBA6DD}" type="datetimeFigureOut">
              <a:rPr lang="en-AU" smtClean="0"/>
              <a:t>30/07/2022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6110DBE0-2BE0-4FB0-B4F2-A954AF00114A}" type="slidenum">
              <a:rPr lang="en-AU" smtClean="0"/>
              <a:t>‹#›</a:t>
            </a:fld>
            <a:endParaRPr lang="en-AU"/>
          </a:p>
        </p:txBody>
      </p:sp>
    </p:spTree>
    <p:extLst>
      <p:ext uri="{BB962C8B-B14F-4D97-AF65-F5344CB8AC3E}">
        <p14:creationId xmlns:p14="http://schemas.microsoft.com/office/powerpoint/2010/main" val="12059053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504A78D-23A7-4342-B00C-B09A12CBA6DD}" type="datetimeFigureOut">
              <a:rPr lang="en-AU" smtClean="0"/>
              <a:t>30/07/2022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6110DBE0-2BE0-4FB0-B4F2-A954AF00114A}" type="slidenum">
              <a:rPr lang="en-AU" smtClean="0"/>
              <a:t>‹#›</a:t>
            </a:fld>
            <a:endParaRPr lang="en-AU"/>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4932678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504A78D-23A7-4342-B00C-B09A12CBA6DD}" type="datetimeFigureOut">
              <a:rPr lang="en-AU" smtClean="0"/>
              <a:t>30/07/2022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6110DBE0-2BE0-4FB0-B4F2-A954AF00114A}" type="slidenum">
              <a:rPr lang="en-AU" smtClean="0"/>
              <a:t>‹#›</a:t>
            </a:fld>
            <a:endParaRPr lang="en-AU"/>
          </a:p>
        </p:txBody>
      </p:sp>
    </p:spTree>
    <p:extLst>
      <p:ext uri="{BB962C8B-B14F-4D97-AF65-F5344CB8AC3E}">
        <p14:creationId xmlns:p14="http://schemas.microsoft.com/office/powerpoint/2010/main" val="37038064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5504A78D-23A7-4342-B00C-B09A12CBA6DD}" type="datetimeFigureOut">
              <a:rPr lang="en-AU" smtClean="0"/>
              <a:t>30/07/2022</a:t>
            </a:fld>
            <a:endParaRPr lang="en-AU"/>
          </a:p>
        </p:txBody>
      </p:sp>
      <p:sp>
        <p:nvSpPr>
          <p:cNvPr id="4"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6110DBE0-2BE0-4FB0-B4F2-A954AF00114A}" type="slidenum">
              <a:rPr lang="en-AU" smtClean="0"/>
              <a:t>‹#›</a:t>
            </a:fld>
            <a:endParaRPr lang="en-AU"/>
          </a:p>
        </p:txBody>
      </p:sp>
    </p:spTree>
    <p:extLst>
      <p:ext uri="{BB962C8B-B14F-4D97-AF65-F5344CB8AC3E}">
        <p14:creationId xmlns:p14="http://schemas.microsoft.com/office/powerpoint/2010/main" val="15282521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5504A78D-23A7-4342-B00C-B09A12CBA6DD}" type="datetimeFigureOut">
              <a:rPr lang="en-AU" smtClean="0"/>
              <a:t>30/07/2022</a:t>
            </a:fld>
            <a:endParaRPr lang="en-AU"/>
          </a:p>
        </p:txBody>
      </p:sp>
      <p:sp>
        <p:nvSpPr>
          <p:cNvPr id="4"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6110DBE0-2BE0-4FB0-B4F2-A954AF00114A}" type="slidenum">
              <a:rPr lang="en-AU" smtClean="0"/>
              <a:t>‹#›</a:t>
            </a:fld>
            <a:endParaRPr lang="en-AU"/>
          </a:p>
        </p:txBody>
      </p:sp>
    </p:spTree>
    <p:extLst>
      <p:ext uri="{BB962C8B-B14F-4D97-AF65-F5344CB8AC3E}">
        <p14:creationId xmlns:p14="http://schemas.microsoft.com/office/powerpoint/2010/main" val="19548737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04A78D-23A7-4342-B00C-B09A12CBA6DD}" type="datetimeFigureOut">
              <a:rPr lang="en-AU" smtClean="0"/>
              <a:t>30/07/2022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6110DBE0-2BE0-4FB0-B4F2-A954AF00114A}" type="slidenum">
              <a:rPr lang="en-AU" smtClean="0"/>
              <a:t>‹#›</a:t>
            </a:fld>
            <a:endParaRPr lang="en-AU"/>
          </a:p>
        </p:txBody>
      </p:sp>
    </p:spTree>
    <p:extLst>
      <p:ext uri="{BB962C8B-B14F-4D97-AF65-F5344CB8AC3E}">
        <p14:creationId xmlns:p14="http://schemas.microsoft.com/office/powerpoint/2010/main" val="19404118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04A78D-23A7-4342-B00C-B09A12CBA6DD}" type="datetimeFigureOut">
              <a:rPr lang="en-AU" smtClean="0"/>
              <a:t>30/07/2022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6110DBE0-2BE0-4FB0-B4F2-A954AF00114A}" type="slidenum">
              <a:rPr lang="en-AU" smtClean="0"/>
              <a:t>‹#›</a:t>
            </a:fld>
            <a:endParaRPr lang="en-AU"/>
          </a:p>
        </p:txBody>
      </p:sp>
    </p:spTree>
    <p:extLst>
      <p:ext uri="{BB962C8B-B14F-4D97-AF65-F5344CB8AC3E}">
        <p14:creationId xmlns:p14="http://schemas.microsoft.com/office/powerpoint/2010/main" val="2831544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5504A78D-23A7-4342-B00C-B09A12CBA6DD}" type="datetimeFigureOut">
              <a:rPr lang="en-AU" smtClean="0"/>
              <a:t>30/07/2022</a:t>
            </a:fld>
            <a:endParaRPr lang="en-AU"/>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AU"/>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6110DBE0-2BE0-4FB0-B4F2-A954AF00114A}" type="slidenum">
              <a:rPr lang="en-AU" smtClean="0"/>
              <a:t>‹#›</a:t>
            </a:fld>
            <a:endParaRPr lang="en-AU"/>
          </a:p>
        </p:txBody>
      </p:sp>
    </p:spTree>
    <p:extLst>
      <p:ext uri="{BB962C8B-B14F-4D97-AF65-F5344CB8AC3E}">
        <p14:creationId xmlns:p14="http://schemas.microsoft.com/office/powerpoint/2010/main" val="1181294328"/>
      </p:ext>
    </p:extLst>
  </p:cSld>
  <p:clrMap bg1="dk1" tx1="lt1" bg2="dk2" tx2="lt2" accent1="accent1" accent2="accent2" accent3="accent3" accent4="accent4" accent5="accent5" accent6="accent6" hlink="hlink" folHlink="folHlink"/>
  <p:sldLayoutIdLst>
    <p:sldLayoutId id="2147483834" r:id="rId1"/>
    <p:sldLayoutId id="2147483835" r:id="rId2"/>
    <p:sldLayoutId id="2147483836" r:id="rId3"/>
    <p:sldLayoutId id="2147483837" r:id="rId4"/>
    <p:sldLayoutId id="2147483838" r:id="rId5"/>
    <p:sldLayoutId id="2147483839" r:id="rId6"/>
    <p:sldLayoutId id="2147483840" r:id="rId7"/>
    <p:sldLayoutId id="2147483841" r:id="rId8"/>
    <p:sldLayoutId id="2147483842" r:id="rId9"/>
    <p:sldLayoutId id="2147483843" r:id="rId10"/>
    <p:sldLayoutId id="2147483844" r:id="rId11"/>
    <p:sldLayoutId id="2147483845" r:id="rId12"/>
    <p:sldLayoutId id="2147483846" r:id="rId13"/>
    <p:sldLayoutId id="2147483847" r:id="rId14"/>
    <p:sldLayoutId id="2147483848" r:id="rId15"/>
    <p:sldLayoutId id="2147483849" r:id="rId16"/>
    <p:sldLayoutId id="2147483850"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AU" b="1" dirty="0" smtClean="0">
                <a:latin typeface="Algerian" panose="04020705040A02060702" pitchFamily="82" charset="0"/>
              </a:rPr>
              <a:t>DEMOCRACY</a:t>
            </a:r>
            <a:endParaRPr lang="en-AU" b="1" dirty="0">
              <a:latin typeface="Algerian" panose="04020705040A02060702" pitchFamily="82" charset="0"/>
            </a:endParaRPr>
          </a:p>
        </p:txBody>
      </p:sp>
      <p:sp>
        <p:nvSpPr>
          <p:cNvPr id="3" name="Content Placeholder 2"/>
          <p:cNvSpPr>
            <a:spLocks noGrp="1"/>
          </p:cNvSpPr>
          <p:nvPr>
            <p:ph idx="1"/>
          </p:nvPr>
        </p:nvSpPr>
        <p:spPr>
          <a:xfrm>
            <a:off x="838200" y="3013655"/>
            <a:ext cx="10515600" cy="2099257"/>
          </a:xfrm>
        </p:spPr>
        <p:txBody>
          <a:bodyPr/>
          <a:lstStyle/>
          <a:p>
            <a:pPr algn="ctr"/>
            <a:r>
              <a:rPr lang="en-AU" dirty="0" smtClean="0"/>
              <a:t>B.A 1</a:t>
            </a:r>
            <a:r>
              <a:rPr lang="en-AU" baseline="30000" dirty="0" smtClean="0"/>
              <a:t>st</a:t>
            </a:r>
            <a:r>
              <a:rPr lang="en-AU" dirty="0" smtClean="0"/>
              <a:t> Year</a:t>
            </a:r>
            <a:endParaRPr lang="en-AU" dirty="0"/>
          </a:p>
        </p:txBody>
      </p:sp>
    </p:spTree>
    <p:extLst>
      <p:ext uri="{BB962C8B-B14F-4D97-AF65-F5344CB8AC3E}">
        <p14:creationId xmlns:p14="http://schemas.microsoft.com/office/powerpoint/2010/main" val="18903895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b="1" dirty="0" smtClean="0"/>
              <a:t>What is democracy</a:t>
            </a:r>
            <a:r>
              <a:rPr lang="en-AU" dirty="0" smtClean="0"/>
              <a:t>?</a:t>
            </a:r>
            <a:endParaRPr lang="en-AU" dirty="0"/>
          </a:p>
        </p:txBody>
      </p:sp>
      <p:sp>
        <p:nvSpPr>
          <p:cNvPr id="3" name="Content Placeholder 2"/>
          <p:cNvSpPr>
            <a:spLocks noGrp="1"/>
          </p:cNvSpPr>
          <p:nvPr>
            <p:ph idx="1"/>
          </p:nvPr>
        </p:nvSpPr>
        <p:spPr>
          <a:xfrm>
            <a:off x="838200" y="1442434"/>
            <a:ext cx="10515600" cy="4734529"/>
          </a:xfrm>
        </p:spPr>
        <p:txBody>
          <a:bodyPr>
            <a:normAutofit fontScale="85000" lnSpcReduction="20000"/>
          </a:bodyPr>
          <a:lstStyle/>
          <a:p>
            <a:r>
              <a:rPr lang="en-AU" dirty="0" smtClean="0"/>
              <a:t>The democracy is one of the system of social organization most popular of the contemporary world, though its creation dates back to classical antiquity. Its main characteristic is that it gives the power to decide on the conduct of the State , this means sovereignty, to the people, who express themselves through the will of the majority. In a democratic state, the institutions are there to execute and defend the will of the people , who delegate control of the state to them.</a:t>
            </a:r>
          </a:p>
          <a:p>
            <a:endParaRPr lang="en-AU" dirty="0" smtClean="0"/>
          </a:p>
          <a:p>
            <a:r>
              <a:rPr lang="en-AU" dirty="0" smtClean="0"/>
              <a:t>The concept of democracy has its bases in ancient Greek and is formed by combining the words demos, which means people, and the word </a:t>
            </a:r>
            <a:r>
              <a:rPr lang="en-AU" dirty="0" err="1" smtClean="0"/>
              <a:t>kratós</a:t>
            </a:r>
            <a:r>
              <a:rPr lang="en-AU" dirty="0" smtClean="0"/>
              <a:t>, which means power or governments. The concept of democracy began to be used in the 5th century BC, in the city of Athens.</a:t>
            </a:r>
          </a:p>
          <a:p>
            <a:endParaRPr lang="en-AU" dirty="0" smtClean="0"/>
          </a:p>
          <a:p>
            <a:r>
              <a:rPr lang="en-AU" dirty="0" smtClean="0"/>
              <a:t>This term extends to communities or organized groups where all people participate in decision-making in a participatory and horizontal way.</a:t>
            </a:r>
          </a:p>
          <a:p>
            <a:endParaRPr lang="en-AU" dirty="0" smtClean="0"/>
          </a:p>
          <a:p>
            <a:r>
              <a:rPr lang="en-AU" dirty="0" smtClean="0"/>
              <a:t>With regard to the mechanism for citizen participation in democracy, it is universal, free and secret suffrage, through which representatives or leaders are elected for a specific period. Elections are held by majority systems, by proportional representation, or by a combination of bot</a:t>
            </a:r>
            <a:endParaRPr lang="en-AU" dirty="0"/>
          </a:p>
        </p:txBody>
      </p:sp>
    </p:spTree>
    <p:extLst>
      <p:ext uri="{BB962C8B-B14F-4D97-AF65-F5344CB8AC3E}">
        <p14:creationId xmlns:p14="http://schemas.microsoft.com/office/powerpoint/2010/main" val="712003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b="1" u="sng" dirty="0" smtClean="0"/>
              <a:t>Type of democracy</a:t>
            </a:r>
            <a:endParaRPr lang="en-AU" b="1" u="sng" dirty="0"/>
          </a:p>
        </p:txBody>
      </p:sp>
      <p:sp>
        <p:nvSpPr>
          <p:cNvPr id="3" name="Content Placeholder 2"/>
          <p:cNvSpPr>
            <a:spLocks noGrp="1"/>
          </p:cNvSpPr>
          <p:nvPr>
            <p:ph idx="1"/>
          </p:nvPr>
        </p:nvSpPr>
        <p:spPr/>
        <p:txBody>
          <a:bodyPr>
            <a:normAutofit lnSpcReduction="10000"/>
          </a:bodyPr>
          <a:lstStyle/>
          <a:p>
            <a:r>
              <a:rPr lang="en-AU" dirty="0" smtClean="0"/>
              <a:t>Direct or Participatory</a:t>
            </a:r>
          </a:p>
          <a:p>
            <a:pPr marL="0" indent="0">
              <a:buNone/>
            </a:pPr>
            <a:r>
              <a:rPr lang="en-AU" dirty="0" smtClean="0"/>
              <a:t>     It is one in which the widest possible range of decisions is consulted with the people, whether through referendums, assemblies or other forms of consultative mechanisms, so that it is the people who make the decisions directly.</a:t>
            </a:r>
          </a:p>
          <a:p>
            <a:r>
              <a:rPr lang="en-AU" dirty="0" smtClean="0"/>
              <a:t>Indirect or representative</a:t>
            </a:r>
          </a:p>
          <a:p>
            <a:pPr marL="0" indent="0">
              <a:buNone/>
            </a:pPr>
            <a:r>
              <a:rPr lang="en-AU" dirty="0" smtClean="0"/>
              <a:t>      It is one where the sovereignty of the nation is found in the popular representatives, who are elected through direct or indirect suffrage. Indirect democracy can be:</a:t>
            </a:r>
          </a:p>
          <a:p>
            <a:pPr marL="0" indent="0">
              <a:buNone/>
            </a:pPr>
            <a:r>
              <a:rPr lang="en-AU" dirty="0" smtClean="0"/>
              <a:t>Democracy parliamentary</a:t>
            </a:r>
          </a:p>
          <a:p>
            <a:pPr marL="0" indent="0">
              <a:buNone/>
            </a:pPr>
            <a:r>
              <a:rPr lang="en-AU" dirty="0" smtClean="0"/>
              <a:t>presidential –Democracy</a:t>
            </a:r>
          </a:p>
          <a:p>
            <a:pPr marL="0" indent="0">
              <a:buNone/>
            </a:pPr>
            <a:r>
              <a:rPr lang="en-AU" dirty="0" smtClean="0"/>
              <a:t>Democracy Soviet</a:t>
            </a:r>
            <a:endParaRPr lang="en-AU" dirty="0"/>
          </a:p>
        </p:txBody>
      </p:sp>
    </p:spTree>
    <p:extLst>
      <p:ext uri="{BB962C8B-B14F-4D97-AF65-F5344CB8AC3E}">
        <p14:creationId xmlns:p14="http://schemas.microsoft.com/office/powerpoint/2010/main" val="19947292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b="1" u="sng" dirty="0" smtClean="0"/>
              <a:t>Characteristics of democracy</a:t>
            </a:r>
            <a:endParaRPr lang="en-AU" b="1" u="sng" dirty="0"/>
          </a:p>
        </p:txBody>
      </p:sp>
      <p:sp>
        <p:nvSpPr>
          <p:cNvPr id="3" name="Content Placeholder 2"/>
          <p:cNvSpPr>
            <a:spLocks noGrp="1"/>
          </p:cNvSpPr>
          <p:nvPr>
            <p:ph idx="1"/>
          </p:nvPr>
        </p:nvSpPr>
        <p:spPr/>
        <p:txBody>
          <a:bodyPr>
            <a:normAutofit fontScale="92500" lnSpcReduction="20000"/>
          </a:bodyPr>
          <a:lstStyle/>
          <a:p>
            <a:r>
              <a:rPr lang="en-AU" dirty="0" smtClean="0"/>
              <a:t>Elect their political representatives through popular suffrage , either directly or indirectly.</a:t>
            </a:r>
          </a:p>
          <a:p>
            <a:endParaRPr lang="en-AU" dirty="0" smtClean="0"/>
          </a:p>
          <a:p>
            <a:r>
              <a:rPr lang="en-AU" dirty="0" smtClean="0"/>
              <a:t>Respect the republican institutionality , this means the independence of powers and the rule of law (that is, the rule of law).</a:t>
            </a:r>
          </a:p>
          <a:p>
            <a:endParaRPr lang="en-AU" dirty="0" smtClean="0"/>
          </a:p>
          <a:p>
            <a:r>
              <a:rPr lang="en-AU" dirty="0" smtClean="0"/>
              <a:t>Separate completely the spaces of the legal (State) and the moral (Religion), and be guided by a National Constitution and not by a sacred book.</a:t>
            </a:r>
          </a:p>
          <a:p>
            <a:endParaRPr lang="en-AU" dirty="0" smtClean="0"/>
          </a:p>
          <a:p>
            <a:r>
              <a:rPr lang="en-AU" dirty="0" smtClean="0"/>
              <a:t>Respect fundamental human rights and be able to guarantee basic civil liberties, as stated and contemplated in the Universal Declaration of Human Rights and in its own constitutional text.</a:t>
            </a:r>
            <a:endParaRPr lang="en-AU" dirty="0"/>
          </a:p>
        </p:txBody>
      </p:sp>
    </p:spTree>
    <p:extLst>
      <p:ext uri="{BB962C8B-B14F-4D97-AF65-F5344CB8AC3E}">
        <p14:creationId xmlns:p14="http://schemas.microsoft.com/office/powerpoint/2010/main" val="20038317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p:txBody>
          <a:bodyPr>
            <a:normAutofit/>
          </a:bodyPr>
          <a:lstStyle/>
          <a:p>
            <a:pPr algn="ctr"/>
            <a:r>
              <a:rPr lang="en-AU" sz="4800" b="1" dirty="0" smtClean="0"/>
              <a:t>Thank You</a:t>
            </a:r>
            <a:endParaRPr lang="en-AU" sz="4800" b="1" dirty="0"/>
          </a:p>
        </p:txBody>
      </p:sp>
    </p:spTree>
    <p:extLst>
      <p:ext uri="{BB962C8B-B14F-4D97-AF65-F5344CB8AC3E}">
        <p14:creationId xmlns:p14="http://schemas.microsoft.com/office/powerpoint/2010/main" val="405690925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73</TotalTime>
  <Words>415</Words>
  <Application>Microsoft Office PowerPoint</Application>
  <PresentationFormat>Widescreen</PresentationFormat>
  <Paragraphs>27</Paragraphs>
  <Slides>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Algerian</vt:lpstr>
      <vt:lpstr>Arial</vt:lpstr>
      <vt:lpstr>Century Gothic</vt:lpstr>
      <vt:lpstr>Wingdings 3</vt:lpstr>
      <vt:lpstr>Ion</vt:lpstr>
      <vt:lpstr>DEMOCRACY</vt:lpstr>
      <vt:lpstr>What is democracy?</vt:lpstr>
      <vt:lpstr>Type of democracy</vt:lpstr>
      <vt:lpstr>Characteristics of democracy</vt:lpstr>
      <vt:lpstr>PowerPoint Presentation</vt:lpstr>
    </vt:vector>
  </TitlesOfParts>
  <Company>Hewlett-Packard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LIBERTY</dc:title>
  <dc:creator>gt</dc:creator>
  <cp:lastModifiedBy>gt</cp:lastModifiedBy>
  <cp:revision>14</cp:revision>
  <dcterms:created xsi:type="dcterms:W3CDTF">2022-07-19T05:31:03Z</dcterms:created>
  <dcterms:modified xsi:type="dcterms:W3CDTF">2022-07-30T05:16:42Z</dcterms:modified>
</cp:coreProperties>
</file>